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765300"/>
          </a:xfrm>
        </p:spPr>
        <p:txBody>
          <a:bodyPr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GONDNOK, MINT A GYÜLEKEZET LELKI ÉS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ANYAGI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SÁFÁRA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err="1" smtClean="0"/>
              <a:t>Mt</a:t>
            </a:r>
            <a:r>
              <a:rPr lang="hu-HU" b="1" dirty="0" smtClean="0"/>
              <a:t> </a:t>
            </a:r>
            <a:r>
              <a:rPr lang="hu-HU" b="1" dirty="0"/>
              <a:t>6,21</a:t>
            </a:r>
            <a:endParaRPr lang="hu-HU" dirty="0"/>
          </a:p>
          <a:p>
            <a:r>
              <a:rPr lang="hu-HU" dirty="0"/>
              <a:t>Mert ahol a kincsed van, ott lesz a szíved is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70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Gondolatébresztő(2.)</a:t>
            </a:r>
            <a:r>
              <a:rPr lang="hu-HU" dirty="0"/>
              <a:t/>
            </a:r>
            <a:br>
              <a:rPr lang="hu-HU" dirty="0"/>
            </a:br>
            <a:r>
              <a:rPr lang="hu-HU" sz="3600" dirty="0" smtClean="0"/>
              <a:t>A lelkipásztorok munkaügyi helyzete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3" y="2052918"/>
            <a:ext cx="5068888" cy="3916082"/>
          </a:xfrm>
        </p:spPr>
        <p:txBody>
          <a:bodyPr>
            <a:normAutofit/>
          </a:bodyPr>
          <a:lstStyle/>
          <a:p>
            <a:r>
              <a:rPr lang="hu-HU" dirty="0" smtClean="0"/>
              <a:t>Jelenleg a lelkipásztorok önmaguk munkaadói.</a:t>
            </a:r>
          </a:p>
          <a:p>
            <a:r>
              <a:rPr lang="hu-HU" dirty="0" smtClean="0"/>
              <a:t>Ez a helyzet senkinek nem jó.</a:t>
            </a:r>
          </a:p>
          <a:p>
            <a:pPr lvl="2"/>
            <a:r>
              <a:rPr lang="hu-HU" dirty="0" smtClean="0"/>
              <a:t>Sem a lelkipásztornak</a:t>
            </a:r>
          </a:p>
          <a:p>
            <a:pPr lvl="2"/>
            <a:r>
              <a:rPr lang="hu-HU" dirty="0" smtClean="0"/>
              <a:t>Sem a gyülekezetnek</a:t>
            </a:r>
          </a:p>
          <a:p>
            <a:pPr lvl="2"/>
            <a:r>
              <a:rPr lang="hu-HU" dirty="0" smtClean="0"/>
              <a:t>Sem az egyházmegyének</a:t>
            </a:r>
          </a:p>
          <a:p>
            <a:r>
              <a:rPr lang="hu-HU" dirty="0" smtClean="0"/>
              <a:t>Valahova tartozni kell!</a:t>
            </a:r>
          </a:p>
          <a:p>
            <a:pPr marL="914400" lvl="2" indent="0">
              <a:buNone/>
            </a:pPr>
            <a:endParaRPr lang="hu-HU" dirty="0" smtClean="0"/>
          </a:p>
          <a:p>
            <a:pPr marL="914400" lvl="2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407" y="1853248"/>
            <a:ext cx="3376427" cy="47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Gondolatébresztő(3.)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Lelkipásztor-választás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3" y="2052918"/>
            <a:ext cx="5437188" cy="4195481"/>
          </a:xfrm>
        </p:spPr>
        <p:txBody>
          <a:bodyPr/>
          <a:lstStyle/>
          <a:p>
            <a:r>
              <a:rPr lang="hu-HU" dirty="0" smtClean="0"/>
              <a:t>Református Egyházunk minden kormányzati szintjén a lelkészi és világi tisztségviselőket is hat évre választjuk meg.</a:t>
            </a:r>
          </a:p>
          <a:p>
            <a:r>
              <a:rPr lang="hu-HU" dirty="0" smtClean="0"/>
              <a:t>Kivétel egy van. </a:t>
            </a:r>
          </a:p>
          <a:p>
            <a:r>
              <a:rPr lang="hu-HU" dirty="0" smtClean="0"/>
              <a:t>Mi ennek az oka?</a:t>
            </a:r>
          </a:p>
          <a:p>
            <a:endParaRPr lang="hu-HU" dirty="0"/>
          </a:p>
          <a:p>
            <a:r>
              <a:rPr lang="hu-HU" dirty="0" smtClean="0"/>
              <a:t>Róma Püspökét és a gyülekezeti lelkészeket élethosszig választjuk.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1" y="1651000"/>
            <a:ext cx="5350545" cy="32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hu-HU" sz="3600" dirty="0" smtClean="0"/>
              <a:t>Vértesalja és Mány „elhelyezése”(térben)</a:t>
            </a:r>
            <a:endParaRPr lang="hu-HU" sz="3600" dirty="0"/>
          </a:p>
        </p:txBody>
      </p:sp>
      <p:pic>
        <p:nvPicPr>
          <p:cNvPr id="1026" name="Picture 2" descr="MRE | Magyar reformátusok a Kárpát-medencében - Reformatus.h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544638"/>
            <a:ext cx="4956395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ókia Portá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767" y="1544638"/>
            <a:ext cx="2164134" cy="470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599" y="3896957"/>
            <a:ext cx="3788381" cy="253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Vértesalja és Mány „</a:t>
            </a:r>
            <a:r>
              <a:rPr lang="hu-HU" sz="3200" dirty="0" smtClean="0"/>
              <a:t>elhelyezése”(időben)</a:t>
            </a:r>
            <a:br>
              <a:rPr lang="hu-HU" sz="3200" dirty="0" smtClean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1652           első említés</a:t>
            </a:r>
            <a:br>
              <a:rPr lang="hu-HU" sz="3200" dirty="0" smtClean="0"/>
            </a:br>
            <a:r>
              <a:rPr lang="hu-HU" sz="3200" dirty="0" smtClean="0"/>
              <a:t>1770-től      anyakönyvek</a:t>
            </a:r>
            <a:r>
              <a:rPr lang="hu-HU" sz="3200" smtClean="0"/>
              <a:t/>
            </a:r>
            <a:br>
              <a:rPr lang="hu-HU" sz="3200" smtClean="0"/>
            </a:br>
            <a:r>
              <a:rPr lang="hu-HU" sz="3200" smtClean="0"/>
              <a:t>1769           </a:t>
            </a:r>
            <a:r>
              <a:rPr lang="hu-HU" sz="3200" dirty="0" smtClean="0"/>
              <a:t>templom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84" y="1366838"/>
            <a:ext cx="2452608" cy="419576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34" y="1850867"/>
            <a:ext cx="2216148" cy="44958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96" y="3652323"/>
            <a:ext cx="4319589" cy="26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smtClean="0"/>
              <a:t>A település és a gyülekezet demográfiai határai</a:t>
            </a:r>
            <a:br>
              <a:rPr lang="hu-HU" sz="2800" dirty="0" smtClean="0"/>
            </a:br>
            <a:r>
              <a:rPr lang="hu-HU" sz="2800" dirty="0" smtClean="0"/>
              <a:t>(</a:t>
            </a:r>
            <a:r>
              <a:rPr lang="hu-HU" sz="1800" dirty="0" smtClean="0"/>
              <a:t>2 km-re az agglomeráció határától</a:t>
            </a:r>
            <a:r>
              <a:rPr lang="hu-HU" sz="1800" smtClean="0"/>
              <a:t>, de már kívül)</a:t>
            </a:r>
            <a:r>
              <a:rPr lang="hu-HU" sz="1800" dirty="0" smtClean="0"/>
              <a:t/>
            </a:r>
            <a:br>
              <a:rPr lang="hu-HU" sz="1800" dirty="0" smtClean="0"/>
            </a:br>
            <a:endParaRPr lang="hu-HU" sz="1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6966" y="2433638"/>
            <a:ext cx="6293643" cy="419576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1748172"/>
            <a:ext cx="5541744" cy="120101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1" y="3239383"/>
            <a:ext cx="3154362" cy="35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Egy átlagos  vértesaljai gyülekezet alapvető működési költségeinek fő számai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64359" y="1564800"/>
            <a:ext cx="4396338" cy="576262"/>
          </a:xfrm>
        </p:spPr>
        <p:txBody>
          <a:bodyPr/>
          <a:lstStyle/>
          <a:p>
            <a:r>
              <a:rPr lang="hu-HU" dirty="0" smtClean="0"/>
              <a:t>Működési minimum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08505" y="2090261"/>
            <a:ext cx="4396339" cy="3741738"/>
          </a:xfrm>
        </p:spPr>
        <p:txBody>
          <a:bodyPr/>
          <a:lstStyle/>
          <a:p>
            <a:r>
              <a:rPr lang="hu-HU" dirty="0" smtClean="0"/>
              <a:t>A mai rezsi költségekkel …</a:t>
            </a:r>
          </a:p>
          <a:p>
            <a:r>
              <a:rPr lang="hu-HU" dirty="0" smtClean="0"/>
              <a:t>A mai bérköltségekkel…</a:t>
            </a:r>
          </a:p>
          <a:p>
            <a:pPr marL="0" indent="0">
              <a:buNone/>
            </a:pPr>
            <a:r>
              <a:rPr lang="hu-HU" dirty="0" smtClean="0"/>
              <a:t>számolva 7-7,5 millió forint szükséges egy anyagyülekezet minimális igényű működéséhez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708705" cy="576262"/>
          </a:xfrm>
        </p:spPr>
        <p:txBody>
          <a:bodyPr/>
          <a:lstStyle/>
          <a:p>
            <a:r>
              <a:rPr lang="hu-HU" dirty="0" smtClean="0"/>
              <a:t>Gyülekezet fő bevételi forrásai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966861" y="2506662"/>
            <a:ext cx="4713839" cy="3741738"/>
          </a:xfrm>
        </p:spPr>
        <p:txBody>
          <a:bodyPr/>
          <a:lstStyle/>
          <a:p>
            <a:r>
              <a:rPr lang="hu-HU" dirty="0" smtClean="0"/>
              <a:t>Fenntartói járulék: 3,6 millió forint</a:t>
            </a:r>
          </a:p>
          <a:p>
            <a:r>
              <a:rPr lang="hu-HU" dirty="0" smtClean="0"/>
              <a:t>Perselypénzek: 2 millió forint</a:t>
            </a:r>
          </a:p>
          <a:p>
            <a:r>
              <a:rPr lang="hu-HU" dirty="0" smtClean="0"/>
              <a:t>Adományok: 2 millió forint</a:t>
            </a:r>
          </a:p>
          <a:p>
            <a:pPr lvl="2"/>
            <a:r>
              <a:rPr lang="hu-HU" dirty="0" smtClean="0"/>
              <a:t>Temető parkosítás (örökbefogadás)</a:t>
            </a:r>
          </a:p>
          <a:p>
            <a:pPr lvl="2"/>
            <a:r>
              <a:rPr lang="hu-HU" dirty="0" smtClean="0"/>
              <a:t>Kárpátaljai gyűjtés</a:t>
            </a:r>
          </a:p>
          <a:p>
            <a:pPr lvl="2"/>
            <a:r>
              <a:rPr lang="hu-HU" dirty="0" smtClean="0"/>
              <a:t>Adakozás megárvult családnak</a:t>
            </a:r>
          </a:p>
          <a:p>
            <a:pPr lvl="2"/>
            <a:endParaRPr lang="hu-HU" dirty="0" smtClean="0"/>
          </a:p>
          <a:p>
            <a:pPr lvl="2"/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623" y="2666523"/>
            <a:ext cx="4762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Vértesaljai gyülekezetek gazdasági helyzete a </a:t>
            </a:r>
            <a:r>
              <a:rPr lang="hu-HU" sz="3200" dirty="0" err="1" smtClean="0"/>
              <a:t>kanonika</a:t>
            </a:r>
            <a:r>
              <a:rPr lang="hu-HU" sz="3200" dirty="0" smtClean="0"/>
              <a:t> vizitációs jelentések alapján</a:t>
            </a:r>
            <a:endParaRPr lang="hu-HU" sz="3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5513388" cy="3741738"/>
          </a:xfrm>
        </p:spPr>
        <p:txBody>
          <a:bodyPr/>
          <a:lstStyle/>
          <a:p>
            <a:r>
              <a:rPr lang="hu-HU" dirty="0" smtClean="0"/>
              <a:t>12 gyülekezet erős és stabil</a:t>
            </a:r>
          </a:p>
          <a:p>
            <a:r>
              <a:rPr lang="hu-HU" dirty="0" smtClean="0"/>
              <a:t>12 gyülekezet stabil, de a működőképesség határához közel</a:t>
            </a:r>
          </a:p>
          <a:p>
            <a:r>
              <a:rPr lang="hu-HU" dirty="0" smtClean="0"/>
              <a:t>12 gyülekezet beavatkozást igényel 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631906" y="2481262"/>
            <a:ext cx="2975769" cy="297576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876" y="4385469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Mit lehet tenni? Az első lépés nem a vagyon (meg)osztás, hanem a tudásmegosztás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Erőseket erősíteni kell!</a:t>
            </a:r>
          </a:p>
          <a:p>
            <a:r>
              <a:rPr lang="hu-HU" dirty="0" smtClean="0"/>
              <a:t>Az életösztönt szítani kell!</a:t>
            </a:r>
          </a:p>
          <a:p>
            <a:r>
              <a:rPr lang="hu-HU" dirty="0" smtClean="0"/>
              <a:t>Tanulni kell!</a:t>
            </a:r>
          </a:p>
          <a:p>
            <a:r>
              <a:rPr lang="hu-HU" dirty="0" smtClean="0"/>
              <a:t>Dolgozni kell!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899207" cy="42002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 tudásmegosztás formái lehetnek:</a:t>
            </a:r>
          </a:p>
          <a:p>
            <a:pPr marL="0" indent="0">
              <a:buNone/>
            </a:pPr>
            <a:r>
              <a:rPr lang="hu-HU" dirty="0" smtClean="0"/>
              <a:t> - szószékcsere program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</a:t>
            </a:r>
            <a:r>
              <a:rPr lang="hu-HU" dirty="0" err="1" smtClean="0"/>
              <a:t>-több</a:t>
            </a:r>
            <a:r>
              <a:rPr lang="hu-HU" dirty="0" smtClean="0"/>
              <a:t> gyülekezet közös presbiteri gyűlése</a:t>
            </a:r>
          </a:p>
          <a:p>
            <a:pPr marL="0" indent="0">
              <a:buNone/>
            </a:pPr>
            <a:r>
              <a:rPr lang="hu-HU" dirty="0" smtClean="0"/>
              <a:t>Képesek vagyunk tanulni egymástól!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solidFill>
                  <a:srgbClr val="FFFF00"/>
                </a:solidFill>
              </a:rPr>
              <a:t>Nem szabad halat adni számolatlanul!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FF00"/>
                </a:solidFill>
              </a:rPr>
              <a:t>Hálót sem szabad osztogatni átgondolatlanul!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FF00"/>
                </a:solidFill>
              </a:rPr>
              <a:t>Meg kell tanítanunk egymást halászni a hozzánk illő módon.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848100"/>
            <a:ext cx="3951289" cy="22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8500" y="452718"/>
            <a:ext cx="9352334" cy="652182"/>
          </a:xfrm>
        </p:spPr>
        <p:txBody>
          <a:bodyPr/>
          <a:lstStyle/>
          <a:p>
            <a:r>
              <a:rPr lang="hu-HU" sz="3200" dirty="0" smtClean="0"/>
              <a:t>Gazdálkodási szervezet-e a gyülekezet?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Néhány éve még más volt a véleményem!</a:t>
            </a:r>
          </a:p>
          <a:p>
            <a:endParaRPr lang="hu-HU" dirty="0"/>
          </a:p>
          <a:p>
            <a:r>
              <a:rPr lang="hu-HU" dirty="0" smtClean="0"/>
              <a:t>Erős gyülekezet tud vállalkozni, de egy jó vállalkozás nem teremt erős gyülekezetet.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Ne a lelkész vezesse a vállalkozást!</a:t>
            </a:r>
          </a:p>
          <a:p>
            <a:r>
              <a:rPr lang="hu-HU" dirty="0" err="1" smtClean="0"/>
              <a:t>Lelkigondozó</a:t>
            </a:r>
            <a:r>
              <a:rPr lang="hu-HU" dirty="0" smtClean="0"/>
              <a:t> vagy munkaadó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654493" y="2056093"/>
            <a:ext cx="4396341" cy="1639608"/>
          </a:xfrm>
        </p:spPr>
        <p:txBody>
          <a:bodyPr/>
          <a:lstStyle/>
          <a:p>
            <a:r>
              <a:rPr lang="hu-HU" dirty="0" smtClean="0"/>
              <a:t>Vállalkozás feltételei: </a:t>
            </a:r>
            <a:r>
              <a:rPr lang="hu-HU" sz="1600" dirty="0" smtClean="0"/>
              <a:t>hitben erős</a:t>
            </a:r>
          </a:p>
          <a:p>
            <a:pPr marL="2743200" lvl="6" indent="0">
              <a:buNone/>
            </a:pPr>
            <a:r>
              <a:rPr lang="hu-HU" sz="1600" dirty="0"/>
              <a:t>ö</a:t>
            </a:r>
            <a:r>
              <a:rPr lang="hu-HU" sz="1600" dirty="0" smtClean="0"/>
              <a:t>sszetartó</a:t>
            </a:r>
          </a:p>
          <a:p>
            <a:pPr marL="2743200" lvl="6" indent="0">
              <a:buNone/>
            </a:pPr>
            <a:r>
              <a:rPr lang="hu-HU" sz="1600" dirty="0"/>
              <a:t>h</a:t>
            </a:r>
            <a:r>
              <a:rPr lang="hu-HU" sz="1600" dirty="0" smtClean="0"/>
              <a:t>űséges</a:t>
            </a:r>
          </a:p>
          <a:p>
            <a:pPr marL="2743200" lvl="6" indent="0">
              <a:buNone/>
            </a:pPr>
            <a:r>
              <a:rPr lang="hu-HU" sz="1600" dirty="0" smtClean="0"/>
              <a:t>KÖZÖSSÉG</a:t>
            </a:r>
          </a:p>
          <a:p>
            <a:pPr marL="2743200" lvl="6" indent="0">
              <a:buNone/>
            </a:pPr>
            <a:endParaRPr lang="hu-HU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367" y="2729194"/>
            <a:ext cx="2465375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Gondolatébresztő(1.)</a:t>
            </a:r>
            <a:r>
              <a:rPr lang="hu-HU" sz="4000" dirty="0"/>
              <a:t/>
            </a:r>
            <a:br>
              <a:rPr lang="hu-HU" sz="4000" dirty="0"/>
            </a:br>
            <a:r>
              <a:rPr lang="hu-HU" sz="2400" dirty="0" smtClean="0"/>
              <a:t>Gondnokaink és lelkészeink viszonyát újra kell gondolnunk!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6111" y="1853248"/>
            <a:ext cx="3989389" cy="4195481"/>
          </a:xfrm>
        </p:spPr>
        <p:txBody>
          <a:bodyPr/>
          <a:lstStyle/>
          <a:p>
            <a:r>
              <a:rPr lang="hu-HU" dirty="0" smtClean="0"/>
              <a:t>Aktív, tettre kész gondnokokra van szükség, akik a lelkipásztoroknak nemcsak hű társai és támaszai, hanem munkatársai, és a gyülekezet anyagi javainak sáfárai.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397" y="1638300"/>
            <a:ext cx="4286437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321</TotalTime>
  <Words>349</Words>
  <Application>Microsoft Office PowerPoint</Application>
  <PresentationFormat>Szélesvásznú</PresentationFormat>
  <Paragraphs>66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A GONDNOK, MINT A GYÜLEKEZET LELKI ÉS ANYAGI SÁFÁRA</vt:lpstr>
      <vt:lpstr>Vértesalja és Mány „elhelyezése”(térben)</vt:lpstr>
      <vt:lpstr>Vértesalja és Mány „elhelyezése”(időben)   1652           első említés 1770-től      anyakönyvek 1769           templom   </vt:lpstr>
      <vt:lpstr>A település és a gyülekezet demográfiai határai (2 km-re az agglomeráció határától, de már kívül) </vt:lpstr>
      <vt:lpstr>Egy átlagos  vértesaljai gyülekezet alapvető működési költségeinek fő számai.</vt:lpstr>
      <vt:lpstr>Vértesaljai gyülekezetek gazdasági helyzete a kanonika vizitációs jelentések alapján</vt:lpstr>
      <vt:lpstr>Mit lehet tenni? Az első lépés nem a vagyon (meg)osztás, hanem a tudásmegosztás</vt:lpstr>
      <vt:lpstr>Gazdálkodási szervezet-e a gyülekezet?</vt:lpstr>
      <vt:lpstr>Gondolatébresztő(1.) Gondnokaink és lelkészeink viszonyát újra kell gondolnunk!</vt:lpstr>
      <vt:lpstr>Gondolatébresztő(2.) A lelkipásztorok munkaügyi helyzete</vt:lpstr>
      <vt:lpstr>Gondolatébresztő(3.) Lelkipásztor-választás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GONDNOK, MINT A GYÜLEKEZET LELKI ÉS GAZDASÁGI SÁFÁRA</dc:title>
  <dc:creator>Felhasználó</dc:creator>
  <cp:lastModifiedBy>Felhasználó</cp:lastModifiedBy>
  <cp:revision>23</cp:revision>
  <dcterms:created xsi:type="dcterms:W3CDTF">2025-03-04T15:56:07Z</dcterms:created>
  <dcterms:modified xsi:type="dcterms:W3CDTF">2025-03-06T11:03:14Z</dcterms:modified>
</cp:coreProperties>
</file>